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5.png" ContentType="image/png"/>
  <Override PartName="/ppt/media/image29.png" ContentType="image/png"/>
  <Override PartName="/ppt/media/image6.png" ContentType="image/png"/>
  <Override PartName="/ppt/media/image13.png" ContentType="image/png"/>
  <Override PartName="/ppt/media/image11.png" ContentType="image/png"/>
  <Override PartName="/ppt/media/image9.jpeg" ContentType="image/jpeg"/>
  <Override PartName="/ppt/media/image7.png" ContentType="image/png"/>
  <Override PartName="/ppt/media/image12.jpeg" ContentType="image/jpeg"/>
  <Override PartName="/ppt/media/image4.png" ContentType="image/png"/>
  <Override PartName="/ppt/media/image27.png" ContentType="image/png"/>
  <Override PartName="/ppt/media/image8.jpeg" ContentType="image/jpeg"/>
  <Override PartName="/ppt/media/image5.png" ContentType="image/png"/>
  <Override PartName="/ppt/media/image10.jpeg" ContentType="image/jpeg"/>
  <Override PartName="/ppt/media/image30.png" ContentType="image/png"/>
  <Override PartName="/ppt/media/image3.png" ContentType="image/png"/>
  <Override PartName="/ppt/media/image26.png" ContentType="image/png"/>
  <Override PartName="/ppt/media/image1.png" ContentType="image/png"/>
  <Override PartName="/ppt/media/image24.png" ContentType="image/png"/>
  <Override PartName="/ppt/media/image14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8.jpeg" ContentType="image/jpeg"/>
  <Override PartName="/ppt/media/image20.png" ContentType="image/png"/>
  <Override PartName="/ppt/media/image2.jpeg" ContentType="image/jpeg"/>
  <Override PartName="/ppt/media/image19.png" ContentType="image/png"/>
  <Override PartName="/ppt/media/image21.png" ContentType="image/png"/>
  <Override PartName="/ppt/media/image22.png" ContentType="image/png"/>
  <Override PartName="/ppt/media/image23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12190680" cy="303120"/>
          </a:xfrm>
          <a:prstGeom prst="rect">
            <a:avLst/>
          </a:prstGeom>
        </p:spPr>
        <p:txBody>
          <a:bodyPr lIns="0" rIns="0" tIns="0" bIns="0">
            <a:normAutofit fontScale="54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0" y="3273480"/>
            <a:ext cx="12190680" cy="303120"/>
          </a:xfrm>
          <a:prstGeom prst="rect">
            <a:avLst/>
          </a:prstGeom>
        </p:spPr>
        <p:txBody>
          <a:bodyPr lIns="0" rIns="0" tIns="0" bIns="0">
            <a:normAutofit fontScale="54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4672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0" y="327348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46720" y="327348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121640" y="294120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243280" y="294120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0" y="327348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121640" y="327348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243280" y="327348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2941200"/>
            <a:ext cx="12190680" cy="635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12190680" cy="63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5949000" cy="6357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46720" y="2941200"/>
            <a:ext cx="5949000" cy="6357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46720" y="2941200"/>
            <a:ext cx="5949000" cy="6357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327348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0" y="2941200"/>
            <a:ext cx="12190680" cy="635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5949000" cy="6357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4672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46720" y="327348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4672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3273480"/>
            <a:ext cx="12190680" cy="303120"/>
          </a:xfrm>
          <a:prstGeom prst="rect">
            <a:avLst/>
          </a:prstGeom>
        </p:spPr>
        <p:txBody>
          <a:bodyPr lIns="0" rIns="0" tIns="0" bIns="0">
            <a:normAutofit fontScale="54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12190680" cy="303120"/>
          </a:xfrm>
          <a:prstGeom prst="rect">
            <a:avLst/>
          </a:prstGeom>
        </p:spPr>
        <p:txBody>
          <a:bodyPr lIns="0" rIns="0" tIns="0" bIns="0">
            <a:normAutofit fontScale="54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3273480"/>
            <a:ext cx="12190680" cy="303120"/>
          </a:xfrm>
          <a:prstGeom prst="rect">
            <a:avLst/>
          </a:prstGeom>
        </p:spPr>
        <p:txBody>
          <a:bodyPr lIns="0" rIns="0" tIns="0" bIns="0">
            <a:normAutofit fontScale="54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4672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327348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46720" y="327348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121640" y="294120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243280" y="294120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327348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121640" y="327348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243280" y="327348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0" y="2941200"/>
            <a:ext cx="12190680" cy="635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12190680" cy="63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5949000" cy="6357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46720" y="2941200"/>
            <a:ext cx="5949000" cy="6357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12190680" cy="63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46720" y="2941200"/>
            <a:ext cx="5949000" cy="6357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0" y="327348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5949000" cy="6357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4672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46720" y="327348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4672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0" y="3273480"/>
            <a:ext cx="12190680" cy="303120"/>
          </a:xfrm>
          <a:prstGeom prst="rect">
            <a:avLst/>
          </a:prstGeom>
        </p:spPr>
        <p:txBody>
          <a:bodyPr lIns="0" rIns="0" tIns="0" bIns="0">
            <a:normAutofit fontScale="54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12190680" cy="303120"/>
          </a:xfrm>
          <a:prstGeom prst="rect">
            <a:avLst/>
          </a:prstGeom>
        </p:spPr>
        <p:txBody>
          <a:bodyPr lIns="0" rIns="0" tIns="0" bIns="0">
            <a:normAutofit fontScale="54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0" y="3273480"/>
            <a:ext cx="12190680" cy="303120"/>
          </a:xfrm>
          <a:prstGeom prst="rect">
            <a:avLst/>
          </a:prstGeom>
        </p:spPr>
        <p:txBody>
          <a:bodyPr lIns="0" rIns="0" tIns="0" bIns="0">
            <a:normAutofit fontScale="54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4672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0" y="327348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246720" y="327348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121640" y="294120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243280" y="294120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0" y="327348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4121640" y="327348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8243280" y="327348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0" y="2941200"/>
            <a:ext cx="12190680" cy="635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12190680" cy="63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5949000" cy="6357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46720" y="2941200"/>
            <a:ext cx="5949000" cy="6357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5949000" cy="6357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46720" y="2941200"/>
            <a:ext cx="5949000" cy="6357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46720" y="2941200"/>
            <a:ext cx="5949000" cy="6357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0" y="327348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5949000" cy="6357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4672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246720" y="327348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4672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0" y="3273480"/>
            <a:ext cx="12190680" cy="303120"/>
          </a:xfrm>
          <a:prstGeom prst="rect">
            <a:avLst/>
          </a:prstGeom>
        </p:spPr>
        <p:txBody>
          <a:bodyPr lIns="0" rIns="0" tIns="0" bIns="0">
            <a:normAutofit fontScale="54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12190680" cy="303120"/>
          </a:xfrm>
          <a:prstGeom prst="rect">
            <a:avLst/>
          </a:prstGeom>
        </p:spPr>
        <p:txBody>
          <a:bodyPr lIns="0" rIns="0" tIns="0" bIns="0">
            <a:normAutofit fontScale="54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0" y="3273480"/>
            <a:ext cx="12190680" cy="303120"/>
          </a:xfrm>
          <a:prstGeom prst="rect">
            <a:avLst/>
          </a:prstGeom>
        </p:spPr>
        <p:txBody>
          <a:bodyPr lIns="0" rIns="0" tIns="0" bIns="0">
            <a:normAutofit fontScale="54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4672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0" y="327348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6246720" y="327348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121640" y="294120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8243280" y="294120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0" y="327348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body"/>
          </p:nvPr>
        </p:nvSpPr>
        <p:spPr>
          <a:xfrm>
            <a:off x="4121640" y="327348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 type="body"/>
          </p:nvPr>
        </p:nvSpPr>
        <p:spPr>
          <a:xfrm>
            <a:off x="8243280" y="3273480"/>
            <a:ext cx="3925080" cy="30312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46720" y="2941200"/>
            <a:ext cx="5949000" cy="6357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0" y="327348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5949000" cy="6357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4672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46720" y="327348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720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46720" y="2941200"/>
            <a:ext cx="5949000" cy="303120"/>
          </a:xfrm>
          <a:prstGeom prst="rect">
            <a:avLst/>
          </a:prstGeom>
        </p:spPr>
        <p:txBody>
          <a:bodyPr lIns="0" rIns="0" tIns="0" bIns="0">
            <a:normAutofit fontScale="1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0" y="3273480"/>
            <a:ext cx="12190680" cy="303120"/>
          </a:xfrm>
          <a:prstGeom prst="rect">
            <a:avLst/>
          </a:prstGeom>
        </p:spPr>
        <p:txBody>
          <a:bodyPr lIns="0" rIns="0" tIns="0" bIns="0">
            <a:normAutofit fontScale="54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1800" spc="-1" strike="noStrike">
                <a:latin typeface="Arial"/>
              </a:rPr>
              <a:t>Для </a:t>
            </a:r>
            <a:r>
              <a:rPr b="0" lang="ru-RU" sz="1800" spc="-1" strike="noStrike">
                <a:latin typeface="Arial"/>
              </a:rPr>
              <a:t>правки </a:t>
            </a:r>
            <a:r>
              <a:rPr b="0" lang="ru-RU" sz="1800" spc="-1" strike="noStrike">
                <a:latin typeface="Arial"/>
              </a:rPr>
              <a:t>текста </a:t>
            </a:r>
            <a:r>
              <a:rPr b="0" lang="ru-RU" sz="1800" spc="-1" strike="noStrike">
                <a:latin typeface="Arial"/>
              </a:rPr>
              <a:t>заглав</a:t>
            </a:r>
            <a:r>
              <a:rPr b="0" lang="ru-RU" sz="1800" spc="-1" strike="noStrike">
                <a:latin typeface="Arial"/>
              </a:rPr>
              <a:t>ия </a:t>
            </a:r>
            <a:r>
              <a:rPr b="0" lang="ru-RU" sz="1800" spc="-1" strike="noStrike">
                <a:latin typeface="Arial"/>
              </a:rPr>
              <a:t>щёлкн</a:t>
            </a:r>
            <a:r>
              <a:rPr b="0" lang="ru-RU" sz="1800" spc="-1" strike="noStrike">
                <a:latin typeface="Arial"/>
              </a:rPr>
              <a:t>ите </a:t>
            </a:r>
            <a:r>
              <a:rPr b="0" lang="ru-RU" sz="1800" spc="-1" strike="noStrike">
                <a:latin typeface="Arial"/>
              </a:rPr>
              <a:t>мышь</a:t>
            </a:r>
            <a:r>
              <a:rPr b="0" lang="ru-RU" sz="1800" spc="-1" strike="noStrike">
                <a:latin typeface="Arial"/>
              </a:rPr>
              <a:t>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12190680" cy="6357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17;p3" descr="Google Shape;17;p3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12600"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0" y="4656240"/>
            <a:ext cx="12191400" cy="222948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3600"/>
            <a:ext cx="12191400" cy="185868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3453120" y="5102280"/>
            <a:ext cx="1389960" cy="1390680"/>
          </a:xfrm>
          <a:prstGeom prst="ellipse">
            <a:avLst/>
          </a:prstGeom>
          <a:noFill/>
          <a:ln w="763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0" y="2941200"/>
            <a:ext cx="12190680" cy="6357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9;p11" descr="Google Shape;89;p11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12600"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0" y="2941200"/>
            <a:ext cx="12190680" cy="6357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7;p3" descr="Google Shape;17;p3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12600"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0" y="4656240"/>
            <a:ext cx="12191400" cy="222948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2"/>
          <p:cNvSpPr/>
          <p:nvPr/>
        </p:nvSpPr>
        <p:spPr>
          <a:xfrm>
            <a:off x="0" y="3600"/>
            <a:ext cx="12191400" cy="185868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3"/>
          <p:cNvSpPr/>
          <p:nvPr/>
        </p:nvSpPr>
        <p:spPr>
          <a:xfrm>
            <a:off x="3453120" y="5102280"/>
            <a:ext cx="1389960" cy="1390680"/>
          </a:xfrm>
          <a:prstGeom prst="ellipse">
            <a:avLst/>
          </a:prstGeom>
          <a:noFill/>
          <a:ln w="763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0" y="2941200"/>
            <a:ext cx="12190680" cy="6357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neerc.ifmo.ru/wiki/index.php?title=&#1041;&#1091;&#1089;&#1090;&#1080;&#1085;&#1075;,_AdaBoost" TargetMode="External"/><Relationship Id="rId2" Type="http://schemas.openxmlformats.org/officeDocument/2006/relationships/hyperlink" Target="https://neerc.ifmo.ru/wiki/index.php?title=&#1044;&#1077;&#1088;&#1077;&#1074;&#1086;_&#1088;&#1077;&#1096;&#1077;&#1085;&#1080;&#1081;_&#1080;_&#1089;&#1083;&#1091;&#1095;&#1072;&#1081;&#1085;&#1099;&#1081;_&#1083;&#1077;&#1089;" TargetMode="External"/><Relationship Id="rId3" Type="http://schemas.openxmlformats.org/officeDocument/2006/relationships/hyperlink" Target="https://neerc.ifmo.ru/wiki/index.php?title=&#1042;&#1080;&#1076;&#1099;_&#1072;&#1085;&#1089;&#1072;&#1084;&#1073;&#1083;&#1077;&#1081;" TargetMode="External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5;p21" descr="Google Shape;165;p21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12600">
            <a:noFill/>
          </a:ln>
        </p:spPr>
      </p:pic>
      <p:sp>
        <p:nvSpPr>
          <p:cNvPr id="162" name="CustomShape 1"/>
          <p:cNvSpPr/>
          <p:nvPr/>
        </p:nvSpPr>
        <p:spPr>
          <a:xfrm>
            <a:off x="0" y="0"/>
            <a:ext cx="12191400" cy="185868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Google Shape;167;p21" descr="Google Shape;167;p21"/>
          <p:cNvPicPr/>
          <p:nvPr/>
        </p:nvPicPr>
        <p:blipFill>
          <a:blip r:embed="rId2"/>
          <a:stretch/>
        </p:blipFill>
        <p:spPr>
          <a:xfrm>
            <a:off x="4996800" y="1941120"/>
            <a:ext cx="2197800" cy="970920"/>
          </a:xfrm>
          <a:prstGeom prst="rect">
            <a:avLst/>
          </a:prstGeom>
          <a:ln w="12600">
            <a:noFill/>
          </a:ln>
        </p:spPr>
      </p:pic>
      <p:sp>
        <p:nvSpPr>
          <p:cNvPr id="164" name="CustomShape 2"/>
          <p:cNvSpPr/>
          <p:nvPr/>
        </p:nvSpPr>
        <p:spPr>
          <a:xfrm>
            <a:off x="0" y="4643280"/>
            <a:ext cx="12191400" cy="222948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3"/>
          <p:cNvSpPr/>
          <p:nvPr/>
        </p:nvSpPr>
        <p:spPr>
          <a:xfrm>
            <a:off x="77400" y="2876400"/>
            <a:ext cx="12036600" cy="882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22320" rIns="22320" tIns="22320" bIns="2232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-RU" sz="5500" spc="-1" strike="noStrike">
                <a:solidFill>
                  <a:srgbClr val="ffffff"/>
                </a:solidFill>
                <a:latin typeface="Roboto"/>
                <a:ea typeface="Roboto"/>
              </a:rPr>
              <a:t>Онлайн-образование</a:t>
            </a:r>
            <a:endParaRPr b="0" lang="ru-RU" sz="5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"/>
          <p:cNvGrpSpPr/>
          <p:nvPr/>
        </p:nvGrpSpPr>
        <p:grpSpPr>
          <a:xfrm>
            <a:off x="2973600" y="545400"/>
            <a:ext cx="5656320" cy="6192720"/>
            <a:chOff x="2973600" y="545400"/>
            <a:chExt cx="5656320" cy="6192720"/>
          </a:xfrm>
        </p:grpSpPr>
        <p:pic>
          <p:nvPicPr>
            <p:cNvPr id="256" name="Снимок экрана 2021-05-20 в 16.14.41.png" descr="Снимок экрана 2021-05-20 в 16.14.41.png"/>
            <p:cNvPicPr/>
            <p:nvPr/>
          </p:nvPicPr>
          <p:blipFill>
            <a:blip r:embed="rId1"/>
            <a:srcRect l="1991" t="0" r="1991" b="0"/>
            <a:stretch/>
          </p:blipFill>
          <p:spPr>
            <a:xfrm>
              <a:off x="2973600" y="545400"/>
              <a:ext cx="5656320" cy="576648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57" name="CustomShape 2"/>
            <p:cNvSpPr/>
            <p:nvPr/>
          </p:nvSpPr>
          <p:spPr>
            <a:xfrm>
              <a:off x="2973600" y="6388920"/>
              <a:ext cx="5656320" cy="3492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При построении временного ряда по годам видно «столбы» до 0</a:t>
              </a:r>
              <a:endParaRPr b="0" lang="ru-RU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roup 1"/>
          <p:cNvGrpSpPr/>
          <p:nvPr/>
        </p:nvGrpSpPr>
        <p:grpSpPr>
          <a:xfrm>
            <a:off x="572760" y="259560"/>
            <a:ext cx="6289560" cy="6084360"/>
            <a:chOff x="572760" y="259560"/>
            <a:chExt cx="6289560" cy="6084360"/>
          </a:xfrm>
        </p:grpSpPr>
        <p:pic>
          <p:nvPicPr>
            <p:cNvPr id="259" name="Снимок экрана 2021-05-20 в 16.31.37.png" descr="Снимок экрана 2021-05-20 в 16.31.37.png"/>
            <p:cNvPicPr/>
            <p:nvPr/>
          </p:nvPicPr>
          <p:blipFill>
            <a:blip r:embed="rId1"/>
            <a:srcRect l="497" t="0" r="497" b="0"/>
            <a:stretch/>
          </p:blipFill>
          <p:spPr>
            <a:xfrm>
              <a:off x="572760" y="259560"/>
              <a:ext cx="6289560" cy="56581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60" name="CustomShape 2"/>
            <p:cNvSpPr/>
            <p:nvPr/>
          </p:nvSpPr>
          <p:spPr>
            <a:xfrm>
              <a:off x="572760" y="5994720"/>
              <a:ext cx="6289560" cy="3492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Часть данных - их больше</a:t>
              </a:r>
              <a:endParaRPr b="0" lang="ru-RU" sz="1400" spc="-1" strike="noStrike">
                <a:latin typeface="Arial"/>
              </a:endParaRPr>
            </a:p>
          </p:txBody>
        </p:sp>
      </p:grpSp>
      <p:sp>
        <p:nvSpPr>
          <p:cNvPr id="261" name="CustomShape 3"/>
          <p:cNvSpPr/>
          <p:nvPr/>
        </p:nvSpPr>
        <p:spPr>
          <a:xfrm>
            <a:off x="6932880" y="3330360"/>
            <a:ext cx="4765320" cy="1491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Очень интересные дни: стабильно в эти дни значения аномально малые.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Причины:</a:t>
            </a:r>
            <a:endParaRPr b="0" lang="ru-RU" sz="1400" spc="-1" strike="noStrike">
              <a:latin typeface="Arial"/>
            </a:endParaRPr>
          </a:p>
          <a:p>
            <a:pPr marL="140400" indent="-1396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возможно праздники (в этот день профессиональный </a:t>
            </a:r>
            <a:r>
              <a:rPr b="1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праздник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 — День штурманов Военно-Морского Флота Российской Федерации) и Татьянин День. </a:t>
            </a:r>
            <a:endParaRPr b="0" lang="ru-RU" sz="1400" spc="-1" strike="noStrike">
              <a:latin typeface="Arial"/>
            </a:endParaRPr>
          </a:p>
          <a:p>
            <a:pPr marL="140400" indent="-1396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Возможно какой-то переучет в эти дни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1"/>
          <p:cNvGrpSpPr/>
          <p:nvPr/>
        </p:nvGrpSpPr>
        <p:grpSpPr>
          <a:xfrm>
            <a:off x="120960" y="87840"/>
            <a:ext cx="7159680" cy="7107840"/>
            <a:chOff x="120960" y="87840"/>
            <a:chExt cx="7159680" cy="7107840"/>
          </a:xfrm>
        </p:grpSpPr>
        <p:pic>
          <p:nvPicPr>
            <p:cNvPr id="263" name="Снимок экрана 2021-05-20 в 16.41.41.png" descr="Снимок экрана 2021-05-20 в 16.41.41.png"/>
            <p:cNvPicPr/>
            <p:nvPr/>
          </p:nvPicPr>
          <p:blipFill>
            <a:blip r:embed="rId1"/>
            <a:srcRect l="0" t="1032" r="0" b="1032"/>
            <a:stretch/>
          </p:blipFill>
          <p:spPr>
            <a:xfrm>
              <a:off x="120960" y="87840"/>
              <a:ext cx="7159680" cy="6681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64" name="CustomShape 2"/>
            <p:cNvSpPr/>
            <p:nvPr/>
          </p:nvSpPr>
          <p:spPr>
            <a:xfrm>
              <a:off x="120960" y="6846480"/>
              <a:ext cx="7159680" cy="3492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Подпись</a:t>
              </a:r>
              <a:endParaRPr b="0" lang="ru-RU" sz="1400" spc="-1" strike="noStrike">
                <a:latin typeface="Arial"/>
              </a:endParaRPr>
            </a:p>
          </p:txBody>
        </p:sp>
      </p:grpSp>
      <p:sp>
        <p:nvSpPr>
          <p:cNvPr id="265" name="CustomShape 3"/>
          <p:cNvSpPr/>
          <p:nvPr/>
        </p:nvSpPr>
        <p:spPr>
          <a:xfrm>
            <a:off x="7777800" y="1567440"/>
            <a:ext cx="4102200" cy="425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Уже выглядит лучше: можно проследить тренд и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даже некоторую сезонность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719640" y="362520"/>
            <a:ext cx="10752840" cy="54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 marL="18288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ru-RU" sz="2640" spc="-1" strike="noStrike">
                <a:solidFill>
                  <a:srgbClr val="ffffff"/>
                </a:solidFill>
                <a:latin typeface="Avenir Roman"/>
                <a:ea typeface="Avenir Roman"/>
              </a:rPr>
              <a:t>Кодовая часть</a:t>
            </a:r>
            <a:endParaRPr b="0" lang="ru-RU" sz="2640" spc="-1" strike="noStrike">
              <a:latin typeface="Arial"/>
            </a:endParaRPr>
          </a:p>
        </p:txBody>
      </p:sp>
      <p:grpSp>
        <p:nvGrpSpPr>
          <p:cNvPr id="267" name="Group 2"/>
          <p:cNvGrpSpPr/>
          <p:nvPr/>
        </p:nvGrpSpPr>
        <p:grpSpPr>
          <a:xfrm>
            <a:off x="542880" y="874080"/>
            <a:ext cx="6100560" cy="6012720"/>
            <a:chOff x="542880" y="874080"/>
            <a:chExt cx="6100560" cy="6012720"/>
          </a:xfrm>
        </p:grpSpPr>
        <p:pic>
          <p:nvPicPr>
            <p:cNvPr id="268" name="Снимок экрана 2021-05-20 в 16.47.44.png" descr="Снимок экрана 2021-05-20 в 16.47.44.png"/>
            <p:cNvPicPr/>
            <p:nvPr/>
          </p:nvPicPr>
          <p:blipFill>
            <a:blip r:embed="rId1"/>
            <a:srcRect l="99" t="0" r="99" b="0"/>
            <a:stretch/>
          </p:blipFill>
          <p:spPr>
            <a:xfrm>
              <a:off x="542880" y="874080"/>
              <a:ext cx="6100560" cy="558648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69" name="CustomShape 3"/>
            <p:cNvSpPr/>
            <p:nvPr/>
          </p:nvSpPr>
          <p:spPr>
            <a:xfrm>
              <a:off x="542880" y="6537600"/>
              <a:ext cx="6100560" cy="3492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Разбили данные на валидационную и тренировочную часть</a:t>
              </a:r>
              <a:endParaRPr b="0" lang="ru-RU" sz="1400" spc="-1" strike="noStrike">
                <a:latin typeface="Arial"/>
              </a:endParaRPr>
            </a:p>
          </p:txBody>
        </p:sp>
      </p:grpSp>
      <p:sp>
        <p:nvSpPr>
          <p:cNvPr id="270" name="CustomShape 4"/>
          <p:cNvSpPr/>
          <p:nvPr/>
        </p:nvSpPr>
        <p:spPr>
          <a:xfrm>
            <a:off x="6751440" y="1283400"/>
            <a:ext cx="5376240" cy="1704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Тк как нам необходимо предсказать продажи для 2016 года, то тренировочные данные - до 2016, а тестовые - 2016.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Немного теории - нам необходимо предсказать числовые данные (задача линейной регрессии), а из фичей мы имеем только даты. Стоит их превратить в категориальные фичи, которые мы преобразуем в вектора при помощи метода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One-hot encoding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1"/>
          <p:cNvGrpSpPr/>
          <p:nvPr/>
        </p:nvGrpSpPr>
        <p:grpSpPr>
          <a:xfrm>
            <a:off x="498240" y="159480"/>
            <a:ext cx="11194560" cy="6603480"/>
            <a:chOff x="498240" y="159480"/>
            <a:chExt cx="11194560" cy="6603480"/>
          </a:xfrm>
        </p:grpSpPr>
        <p:pic>
          <p:nvPicPr>
            <p:cNvPr id="272" name="Снимок экрана 2021-05-20 в 16.54.39.png" descr="Снимок экрана 2021-05-20 в 16.54.39.png"/>
            <p:cNvPicPr/>
            <p:nvPr/>
          </p:nvPicPr>
          <p:blipFill>
            <a:blip r:embed="rId1"/>
            <a:srcRect l="1716" t="0" r="1716" b="0"/>
            <a:stretch/>
          </p:blipFill>
          <p:spPr>
            <a:xfrm>
              <a:off x="498240" y="159480"/>
              <a:ext cx="11194560" cy="617724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73" name="CustomShape 2"/>
            <p:cNvSpPr/>
            <p:nvPr/>
          </p:nvSpPr>
          <p:spPr>
            <a:xfrm>
              <a:off x="498240" y="6413760"/>
              <a:ext cx="11194560" cy="3492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Выцепляем дни (как число), дни недели (пн, вт и тд), месяц и год</a:t>
              </a:r>
              <a:endParaRPr b="0" lang="ru-RU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roup 1"/>
          <p:cNvGrpSpPr/>
          <p:nvPr/>
        </p:nvGrpSpPr>
        <p:grpSpPr>
          <a:xfrm>
            <a:off x="1177920" y="1564560"/>
            <a:ext cx="9835560" cy="3250440"/>
            <a:chOff x="1177920" y="1564560"/>
            <a:chExt cx="9835560" cy="3250440"/>
          </a:xfrm>
        </p:grpSpPr>
        <p:pic>
          <p:nvPicPr>
            <p:cNvPr id="275" name="Снимок экрана 2021-05-20 в 16.56.34.png" descr="Снимок экрана 2021-05-20 в 16.56.34.png"/>
            <p:cNvPicPr/>
            <p:nvPr/>
          </p:nvPicPr>
          <p:blipFill>
            <a:blip r:embed="rId1"/>
            <a:srcRect l="0" t="2388" r="0" b="2388"/>
            <a:stretch/>
          </p:blipFill>
          <p:spPr>
            <a:xfrm>
              <a:off x="1177920" y="1564560"/>
              <a:ext cx="9835560" cy="22147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76" name="CustomShape 2"/>
            <p:cNvSpPr/>
            <p:nvPr/>
          </p:nvSpPr>
          <p:spPr>
            <a:xfrm>
              <a:off x="1177920" y="3856320"/>
              <a:ext cx="9835560" cy="958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Здесь мы превращаем данные в вектора. Также мы нормируем числовые данные (делим вычитаем мат ожидание и делим на стандартное отклонение).</a:t>
              </a:r>
              <a:endParaRPr b="0" lang="ru-RU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Первая модель была - просто чинёная регрессия. Картинки добавлять не стал - ничего хорошего из этого не получилось, модель плохо обучилась и ошибка была велика</a:t>
              </a:r>
              <a:endParaRPr b="0" lang="ru-RU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719640" y="362520"/>
            <a:ext cx="10752840" cy="54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 marL="18288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ru-RU" sz="2640" spc="-1" strike="noStrike">
                <a:solidFill>
                  <a:srgbClr val="ffffff"/>
                </a:solidFill>
                <a:latin typeface="Avenir Roman"/>
                <a:ea typeface="Avenir Roman"/>
              </a:rPr>
              <a:t>XGBOOST</a:t>
            </a:r>
            <a:endParaRPr b="0" lang="ru-RU" sz="264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287640" y="1362960"/>
            <a:ext cx="11616120" cy="1491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rgbClr val="222222"/>
                </a:solidFill>
                <a:latin typeface="Arial"/>
                <a:ea typeface="Arial"/>
              </a:rPr>
              <a:t>В основе </a:t>
            </a:r>
            <a:r>
              <a:rPr b="1" lang="ru-RU" sz="1400" spc="-1" strike="noStrike">
                <a:solidFill>
                  <a:srgbClr val="222222"/>
                </a:solidFill>
                <a:latin typeface="Arial"/>
                <a:ea typeface="Arial"/>
              </a:rPr>
              <a:t>XGBoost</a:t>
            </a:r>
            <a:r>
              <a:rPr b="0" lang="ru-RU" sz="1400" spc="-1" strike="noStrike">
                <a:solidFill>
                  <a:srgbClr val="222222"/>
                </a:solidFill>
                <a:latin typeface="Arial"/>
                <a:ea typeface="Arial"/>
              </a:rPr>
              <a:t> лежит алгоритм </a:t>
            </a:r>
            <a:r>
              <a:rPr b="0" lang="ru-RU" sz="14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1"/>
              </a:rPr>
              <a:t>градиентного бустинга</a:t>
            </a:r>
            <a:r>
              <a:rPr b="0" lang="ru-RU" sz="1400" spc="-1" strike="noStrike">
                <a:solidFill>
                  <a:srgbClr val="222222"/>
                </a:solidFill>
                <a:latin typeface="Arial"/>
                <a:ea typeface="Arial"/>
              </a:rPr>
              <a:t> </a:t>
            </a:r>
            <a:r>
              <a:rPr b="0" lang="ru-RU" sz="14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2"/>
              </a:rPr>
              <a:t>деревьев решений</a:t>
            </a:r>
            <a:r>
              <a:rPr b="0" lang="ru-RU" sz="1400" spc="-1" strike="noStrike">
                <a:solidFill>
                  <a:srgbClr val="222222"/>
                </a:solidFill>
                <a:latin typeface="Arial"/>
                <a:ea typeface="Arial"/>
              </a:rPr>
              <a:t>. Градиентный бустинг — это техника машинного обучения для задач классификации и регрессии, которая строит модель предсказания в форме ансамбля слабых предсказывающих моделей, обычно деревьев решений. Обучение ансамбля проводится последовательно в отличие, например от </a:t>
            </a:r>
            <a:r>
              <a:rPr b="0" lang="ru-RU" sz="14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3"/>
              </a:rPr>
              <a:t>бэггинга</a:t>
            </a:r>
            <a:r>
              <a:rPr b="0" lang="ru-RU" sz="1400" spc="-1" strike="noStrike">
                <a:solidFill>
                  <a:srgbClr val="222222"/>
                </a:solidFill>
                <a:latin typeface="Arial"/>
                <a:ea typeface="Arial"/>
              </a:rPr>
              <a:t>. На каждой итерации вычисляются отклонения предсказаний уже обученного ансамбля на обучающей выборке. Следующая модель, которая будет добавлена в ансамбль будет предсказывать эти отклонения. Таким образом, добавив предсказания нового дерева к предсказаниям обученного ансамбля мы можем уменьшить среднее отклонение модели, котрое является таргетом оптимизационной задачи. Новые деревья добавляются в ансамбль до тех пор, пока ошибка уменьшается, либо пока не выполняется одно из правил "ранней остановки".</a:t>
            </a:r>
            <a:endParaRPr b="0" lang="ru-RU" sz="1400" spc="-1" strike="noStrike">
              <a:latin typeface="Arial"/>
            </a:endParaRPr>
          </a:p>
        </p:txBody>
      </p:sp>
      <p:grpSp>
        <p:nvGrpSpPr>
          <p:cNvPr id="279" name="Group 3"/>
          <p:cNvGrpSpPr/>
          <p:nvPr/>
        </p:nvGrpSpPr>
        <p:grpSpPr>
          <a:xfrm>
            <a:off x="2111760" y="3330360"/>
            <a:ext cx="8327160" cy="2904120"/>
            <a:chOff x="2111760" y="3330360"/>
            <a:chExt cx="8327160" cy="2904120"/>
          </a:xfrm>
        </p:grpSpPr>
        <p:pic>
          <p:nvPicPr>
            <p:cNvPr id="280" name="1600px-Golf-MSE.png" descr="1600px-Golf-MSE.png"/>
            <p:cNvPicPr/>
            <p:nvPr/>
          </p:nvPicPr>
          <p:blipFill>
            <a:blip r:embed="rId4"/>
            <a:srcRect l="0" t="24471" r="0" b="24471"/>
            <a:stretch/>
          </p:blipFill>
          <p:spPr>
            <a:xfrm>
              <a:off x="2111760" y="3330360"/>
              <a:ext cx="8327160" cy="247824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81" name="CustomShape 4"/>
            <p:cNvSpPr/>
            <p:nvPr/>
          </p:nvSpPr>
          <p:spPr>
            <a:xfrm>
              <a:off x="2111760" y="5885280"/>
              <a:ext cx="8327160" cy="3492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Подпись</a:t>
              </a:r>
              <a:endParaRPr b="0" lang="ru-RU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719640" y="362520"/>
            <a:ext cx="10752840" cy="54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 marL="18288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ru-RU" sz="2640" spc="-1" strike="noStrike">
                <a:solidFill>
                  <a:srgbClr val="ffffff"/>
                </a:solidFill>
                <a:latin typeface="Avenir Roman"/>
                <a:ea typeface="Avenir Roman"/>
              </a:rPr>
              <a:t>Кросс-валидация</a:t>
            </a:r>
            <a:endParaRPr b="0" lang="ru-RU" sz="2640" spc="-1" strike="noStrike">
              <a:latin typeface="Arial"/>
            </a:endParaRPr>
          </a:p>
        </p:txBody>
      </p:sp>
      <p:grpSp>
        <p:nvGrpSpPr>
          <p:cNvPr id="283" name="Group 2"/>
          <p:cNvGrpSpPr/>
          <p:nvPr/>
        </p:nvGrpSpPr>
        <p:grpSpPr>
          <a:xfrm>
            <a:off x="1185480" y="1021680"/>
            <a:ext cx="9820440" cy="6158520"/>
            <a:chOff x="1185480" y="1021680"/>
            <a:chExt cx="9820440" cy="6158520"/>
          </a:xfrm>
        </p:grpSpPr>
        <p:pic>
          <p:nvPicPr>
            <p:cNvPr id="284" name="0*PGkRo2OztSOlnG9t.png" descr="0*PGkRo2OztSOlnG9t.png"/>
            <p:cNvPicPr/>
            <p:nvPr/>
          </p:nvPicPr>
          <p:blipFill>
            <a:blip r:embed="rId1"/>
            <a:srcRect l="0" t="1413" r="0" b="1413"/>
            <a:stretch/>
          </p:blipFill>
          <p:spPr>
            <a:xfrm>
              <a:off x="1185480" y="1021680"/>
              <a:ext cx="9820440" cy="573228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85" name="CustomShape 3"/>
            <p:cNvSpPr/>
            <p:nvPr/>
          </p:nvSpPr>
          <p:spPr>
            <a:xfrm>
              <a:off x="1185480" y="6831000"/>
              <a:ext cx="9820440" cy="3492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Подпись</a:t>
              </a:r>
              <a:endParaRPr b="0" lang="ru-RU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719640" y="362520"/>
            <a:ext cx="10752840" cy="54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 marL="21024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ru-RU" sz="3040" spc="-1" strike="noStrike">
                <a:solidFill>
                  <a:srgbClr val="ffffff"/>
                </a:solidFill>
                <a:latin typeface="Avenir Roman"/>
                <a:ea typeface="Avenir Roman"/>
              </a:rPr>
              <a:t>Настройки</a:t>
            </a:r>
            <a:endParaRPr b="0" lang="ru-RU" sz="3040" spc="-1" strike="noStrike">
              <a:latin typeface="Arial"/>
            </a:endParaRPr>
          </a:p>
        </p:txBody>
      </p:sp>
      <p:grpSp>
        <p:nvGrpSpPr>
          <p:cNvPr id="287" name="Group 2"/>
          <p:cNvGrpSpPr/>
          <p:nvPr/>
        </p:nvGrpSpPr>
        <p:grpSpPr>
          <a:xfrm>
            <a:off x="0" y="1950840"/>
            <a:ext cx="12191400" cy="2701800"/>
            <a:chOff x="0" y="1950840"/>
            <a:chExt cx="12191400" cy="2701800"/>
          </a:xfrm>
        </p:grpSpPr>
        <p:pic>
          <p:nvPicPr>
            <p:cNvPr id="288" name="Снимок экрана 2021-05-20 в 17.39.20.png" descr="Снимок экрана 2021-05-20 в 17.39.20.png"/>
            <p:cNvPicPr/>
            <p:nvPr/>
          </p:nvPicPr>
          <p:blipFill>
            <a:blip r:embed="rId1"/>
            <a:srcRect l="366" t="0" r="366" b="0"/>
            <a:stretch/>
          </p:blipFill>
          <p:spPr>
            <a:xfrm>
              <a:off x="0" y="1950840"/>
              <a:ext cx="12191400" cy="22759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89" name="CustomShape 3"/>
            <p:cNvSpPr/>
            <p:nvPr/>
          </p:nvSpPr>
          <p:spPr>
            <a:xfrm>
              <a:off x="0" y="4303440"/>
              <a:ext cx="12191400" cy="3492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Здесь больше техническая часть - выдача оригинальных имен векторам и тд. Вообще можно было бы использовать catboost для таких целей</a:t>
              </a:r>
              <a:endParaRPr b="0" lang="ru-RU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719640" y="289800"/>
            <a:ext cx="10751760" cy="61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-RU" sz="4500" spc="-1" strike="noStrike">
                <a:solidFill>
                  <a:srgbClr val="ffffff"/>
                </a:solidFill>
                <a:latin typeface="Roboto"/>
                <a:ea typeface="Roboto"/>
              </a:rPr>
              <a:t>Схемы (архитектура, БД)</a:t>
            </a:r>
            <a:endParaRPr b="0" lang="ru-RU" sz="4500" spc="-1" strike="noStrike">
              <a:latin typeface="Arial"/>
            </a:endParaRPr>
          </a:p>
        </p:txBody>
      </p:sp>
      <p:grpSp>
        <p:nvGrpSpPr>
          <p:cNvPr id="291" name="Group 2"/>
          <p:cNvGrpSpPr/>
          <p:nvPr/>
        </p:nvGrpSpPr>
        <p:grpSpPr>
          <a:xfrm>
            <a:off x="1080720" y="291240"/>
            <a:ext cx="9820440" cy="5562360"/>
            <a:chOff x="1080720" y="291240"/>
            <a:chExt cx="9820440" cy="5562360"/>
          </a:xfrm>
        </p:grpSpPr>
        <p:pic>
          <p:nvPicPr>
            <p:cNvPr id="292" name="Снимок экрана 2021-05-20 в 17.41.20.png" descr="Снимок экрана 2021-05-20 в 17.41.20.png"/>
            <p:cNvPicPr/>
            <p:nvPr/>
          </p:nvPicPr>
          <p:blipFill>
            <a:blip r:embed="rId1"/>
            <a:srcRect l="4629" t="0" r="4629" b="0"/>
            <a:stretch/>
          </p:blipFill>
          <p:spPr>
            <a:xfrm>
              <a:off x="1080720" y="291240"/>
              <a:ext cx="9820440" cy="4729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93" name="CustomShape 3"/>
            <p:cNvSpPr/>
            <p:nvPr/>
          </p:nvSpPr>
          <p:spPr>
            <a:xfrm>
              <a:off x="1080720" y="5097960"/>
              <a:ext cx="9820440" cy="755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Часть временного ряда: синий - оригинал, а красный - то, что напредсказывали. Результаты достаточно близки.</a:t>
              </a:r>
              <a:endParaRPr b="0" lang="ru-RU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Среднеквадратичная ошибка вышла 0.2236344398608368</a:t>
              </a:r>
              <a:endParaRPr b="0" lang="ru-RU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75;p22" descr="Google Shape;175;p22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12600">
            <a:noFill/>
          </a:ln>
        </p:spPr>
      </p:pic>
      <p:sp>
        <p:nvSpPr>
          <p:cNvPr id="167" name="CustomShape 1"/>
          <p:cNvSpPr/>
          <p:nvPr/>
        </p:nvSpPr>
        <p:spPr>
          <a:xfrm>
            <a:off x="0" y="0"/>
            <a:ext cx="12191400" cy="185868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2"/>
          <p:cNvSpPr/>
          <p:nvPr/>
        </p:nvSpPr>
        <p:spPr>
          <a:xfrm>
            <a:off x="0" y="4643280"/>
            <a:ext cx="12191400" cy="222948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3"/>
          <p:cNvSpPr/>
          <p:nvPr/>
        </p:nvSpPr>
        <p:spPr>
          <a:xfrm>
            <a:off x="77400" y="1959840"/>
            <a:ext cx="12036600" cy="1537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22320" rIns="22320" tIns="22320" bIns="2232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-RU" sz="4900" spc="-1" strike="noStrike">
                <a:solidFill>
                  <a:srgbClr val="ffffff"/>
                </a:solidFill>
                <a:latin typeface="Roboto"/>
                <a:ea typeface="Roboto"/>
              </a:rPr>
              <a:t>Меня хорошо видно &amp;&amp; слышно?</a:t>
            </a:r>
            <a:endParaRPr b="0" lang="ru-RU" sz="49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0" y="3346560"/>
            <a:ext cx="12136680" cy="639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100" spc="-1" strike="noStrike">
                <a:solidFill>
                  <a:srgbClr val="ffffff"/>
                </a:solidFill>
                <a:latin typeface="Roboto"/>
                <a:ea typeface="Roboto"/>
              </a:rPr>
              <a:t>Ставьте</a:t>
            </a:r>
            <a:r>
              <a:rPr b="0" lang="ru-RU" sz="2100" spc="-1" strike="noStrike">
                <a:solidFill>
                  <a:srgbClr val="ffffff"/>
                </a:solidFill>
                <a:latin typeface="Roboto"/>
                <a:ea typeface="Roboto"/>
              </a:rPr>
              <a:t>	</a:t>
            </a:r>
            <a:r>
              <a:rPr b="0" lang="ru-RU" sz="2100" spc="-1" strike="noStrike">
                <a:solidFill>
                  <a:srgbClr val="ffffff"/>
                </a:solidFill>
                <a:latin typeface="Roboto"/>
                <a:ea typeface="Roboto"/>
              </a:rPr>
              <a:t>       , если все хорошо</a:t>
            </a:r>
            <a:endParaRPr b="0" lang="ru-RU" sz="21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100" spc="-1" strike="noStrike">
                <a:solidFill>
                  <a:srgbClr val="ffffff"/>
                </a:solidFill>
                <a:latin typeface="Roboto"/>
                <a:ea typeface="Roboto"/>
              </a:rPr>
              <a:t>Напишите в чат, если есть проблемы</a:t>
            </a:r>
            <a:endParaRPr b="0" lang="ru-RU" sz="2100" spc="-1" strike="noStrike">
              <a:latin typeface="Arial"/>
            </a:endParaRPr>
          </a:p>
        </p:txBody>
      </p:sp>
      <p:grpSp>
        <p:nvGrpSpPr>
          <p:cNvPr id="171" name="Group 5"/>
          <p:cNvGrpSpPr/>
          <p:nvPr/>
        </p:nvGrpSpPr>
        <p:grpSpPr>
          <a:xfrm>
            <a:off x="5409000" y="3376800"/>
            <a:ext cx="324360" cy="280080"/>
            <a:chOff x="5409000" y="3376800"/>
            <a:chExt cx="324360" cy="280080"/>
          </a:xfrm>
        </p:grpSpPr>
        <p:sp>
          <p:nvSpPr>
            <p:cNvPr id="172" name="CustomShape 6"/>
            <p:cNvSpPr/>
            <p:nvPr/>
          </p:nvSpPr>
          <p:spPr>
            <a:xfrm>
              <a:off x="5409000" y="3376800"/>
              <a:ext cx="324360" cy="28008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4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CustomShape 7"/>
            <p:cNvSpPr/>
            <p:nvPr/>
          </p:nvSpPr>
          <p:spPr>
            <a:xfrm>
              <a:off x="5422680" y="3379320"/>
              <a:ext cx="296640" cy="27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+</a:t>
              </a:r>
              <a:endParaRPr b="0" lang="ru-RU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308;p30" descr="Google Shape;308;p30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12600">
            <a:noFill/>
          </a:ln>
        </p:spPr>
      </p:pic>
      <p:sp>
        <p:nvSpPr>
          <p:cNvPr id="295" name="CustomShape 1"/>
          <p:cNvSpPr/>
          <p:nvPr/>
        </p:nvSpPr>
        <p:spPr>
          <a:xfrm>
            <a:off x="719640" y="289800"/>
            <a:ext cx="10751760" cy="61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-RU" sz="4500" spc="-1" strike="noStrike">
                <a:solidFill>
                  <a:srgbClr val="ffffff"/>
                </a:solidFill>
                <a:latin typeface="Roboto"/>
                <a:ea typeface="Roboto"/>
              </a:rPr>
              <a:t>Вывод и планы по развитию</a:t>
            </a:r>
            <a:endParaRPr b="0" lang="ru-RU" sz="4500" spc="-1" strike="noStrike">
              <a:latin typeface="Arial"/>
            </a:endParaRPr>
          </a:p>
        </p:txBody>
      </p:sp>
      <p:pic>
        <p:nvPicPr>
          <p:cNvPr id="296" name="Google Shape;312;p30" descr="Google Shape;312;p30"/>
          <p:cNvPicPr/>
          <p:nvPr/>
        </p:nvPicPr>
        <p:blipFill>
          <a:blip r:embed="rId2"/>
          <a:stretch/>
        </p:blipFill>
        <p:spPr>
          <a:xfrm>
            <a:off x="10293120" y="5148000"/>
            <a:ext cx="1639800" cy="1422000"/>
          </a:xfrm>
          <a:prstGeom prst="rect">
            <a:avLst/>
          </a:prstGeom>
          <a:ln w="12600">
            <a:noFill/>
          </a:ln>
        </p:spPr>
      </p:pic>
      <p:sp>
        <p:nvSpPr>
          <p:cNvPr id="297" name="CustomShape 2"/>
          <p:cNvSpPr/>
          <p:nvPr/>
        </p:nvSpPr>
        <p:spPr>
          <a:xfrm>
            <a:off x="799200" y="1395360"/>
            <a:ext cx="10269720" cy="1065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На мой взгляд, результаты вышли неплохие - временной ряд получился достаточно близкий. Возможно, есть способы уменьшить ошибку - был бы рад их узнать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В перспективе думаю прикрутить для тренировки рекурентную нейронную сеть - пока времени не хватило для реализации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0" y="2941200"/>
            <a:ext cx="12190680" cy="63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ffffff"/>
                </a:solidFill>
                <a:latin typeface="Roboto"/>
                <a:ea typeface="Roboto"/>
              </a:rPr>
              <a:t>Спасибо за внимание!</a:t>
            </a:r>
            <a:br/>
            <a:endParaRPr b="0" lang="ru-RU" sz="50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5221080" y="5034600"/>
            <a:ext cx="6554520" cy="522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820" spc="-1" strike="noStrike">
                <a:solidFill>
                  <a:srgbClr val="ffffff"/>
                </a:solidFill>
                <a:latin typeface="Roboto"/>
                <a:ea typeface="Roboto"/>
              </a:rPr>
              <a:t>Елькин Станислав Вячеславович</a:t>
            </a:r>
            <a:endParaRPr b="0" lang="ru-RU" sz="282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5221080" y="5590080"/>
            <a:ext cx="6554520" cy="30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90" spc="-1" strike="noStrike">
                <a:solidFill>
                  <a:srgbClr val="ffffff"/>
                </a:solidFill>
                <a:latin typeface="Roboto"/>
                <a:ea typeface="Roboto"/>
              </a:rPr>
              <a:t> </a:t>
            </a:r>
            <a:r>
              <a:rPr b="0" lang="ru-RU" sz="1490" spc="-1" strike="noStrike">
                <a:solidFill>
                  <a:srgbClr val="ffffff"/>
                </a:solidFill>
                <a:latin typeface="Roboto"/>
                <a:ea typeface="Roboto"/>
              </a:rPr>
              <a:t>Python разработчик</a:t>
            </a:r>
            <a:endParaRPr b="0" lang="ru-RU" sz="1490" spc="-1" strike="noStrike">
              <a:latin typeface="Arial"/>
            </a:endParaRPr>
          </a:p>
        </p:txBody>
      </p:sp>
      <p:sp>
        <p:nvSpPr>
          <p:cNvPr id="301" name="CustomShape 4"/>
          <p:cNvSpPr/>
          <p:nvPr/>
        </p:nvSpPr>
        <p:spPr>
          <a:xfrm>
            <a:off x="5221080" y="5935320"/>
            <a:ext cx="6554520" cy="30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90" spc="-1" strike="noStrike">
                <a:solidFill>
                  <a:srgbClr val="ffffff"/>
                </a:solidFill>
                <a:latin typeface="Roboto"/>
                <a:ea typeface="Roboto"/>
              </a:rPr>
              <a:t> </a:t>
            </a:r>
            <a:r>
              <a:rPr b="0" lang="ru-RU" sz="1490" spc="-1" strike="noStrike">
                <a:solidFill>
                  <a:srgbClr val="ffffff"/>
                </a:solidFill>
                <a:latin typeface="Roboto"/>
                <a:ea typeface="Roboto"/>
              </a:rPr>
              <a:t>Сбер</a:t>
            </a:r>
            <a:endParaRPr b="0" lang="ru-RU" sz="1490" spc="-1" strike="noStrike">
              <a:latin typeface="Arial"/>
            </a:endParaRPr>
          </a:p>
        </p:txBody>
      </p:sp>
      <p:sp>
        <p:nvSpPr>
          <p:cNvPr id="302" name="CustomShape 5"/>
          <p:cNvSpPr/>
          <p:nvPr/>
        </p:nvSpPr>
        <p:spPr>
          <a:xfrm>
            <a:off x="3240000" y="4824000"/>
            <a:ext cx="1871640" cy="194364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03" name="" descr=""/>
          <p:cNvPicPr/>
          <p:nvPr/>
        </p:nvPicPr>
        <p:blipFill>
          <a:blip r:embed="rId1"/>
          <a:stretch/>
        </p:blipFill>
        <p:spPr>
          <a:xfrm>
            <a:off x="3312000" y="4932000"/>
            <a:ext cx="1727640" cy="1727640"/>
          </a:xfrm>
          <a:prstGeom prst="rect">
            <a:avLst/>
          </a:prstGeom>
          <a:ln>
            <a:noFill/>
          </a:ln>
        </p:spPr>
      </p:pic>
      <p:sp>
        <p:nvSpPr>
          <p:cNvPr id="304" name="CustomShape 6"/>
          <p:cNvSpPr/>
          <p:nvPr/>
        </p:nvSpPr>
        <p:spPr>
          <a:xfrm>
            <a:off x="5221080" y="6187320"/>
            <a:ext cx="6554520" cy="30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90" spc="-1" strike="noStrike">
                <a:solidFill>
                  <a:srgbClr val="ffffff"/>
                </a:solidFill>
                <a:latin typeface="Roboto"/>
                <a:ea typeface="Roboto"/>
              </a:rPr>
              <a:t> </a:t>
            </a:r>
            <a:r>
              <a:rPr b="0" lang="ru-RU" sz="1490" spc="-1" strike="noStrike">
                <a:solidFill>
                  <a:srgbClr val="ffffff"/>
                </a:solidFill>
                <a:latin typeface="Roboto"/>
                <a:ea typeface="Roboto"/>
              </a:rPr>
              <a:t>stelz4@yandex.ru</a:t>
            </a:r>
            <a:endParaRPr b="0" lang="ru-RU" sz="14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0" y="2941200"/>
            <a:ext cx="12190680" cy="63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Autofit/>
          </a:bodyPr>
          <a:p>
            <a:pPr algn="ctr">
              <a:lnSpc>
                <a:spcPct val="102000"/>
              </a:lnSpc>
              <a:tabLst>
                <a:tab algn="l" pos="0"/>
              </a:tabLst>
            </a:pPr>
            <a:r>
              <a:rPr b="1" lang="ru-RU" sz="2800" spc="-1" strike="noStrike">
                <a:solidFill>
                  <a:srgbClr val="ffffff"/>
                </a:solidFill>
                <a:latin typeface="Roboto"/>
                <a:ea typeface="Roboto"/>
              </a:rPr>
              <a:t>Защита проекта</a:t>
            </a:r>
            <a:endParaRPr b="0" lang="ru-RU" sz="2800" spc="-1" strike="noStrike">
              <a:latin typeface="Arial"/>
            </a:endParaRPr>
          </a:p>
          <a:p>
            <a:pPr algn="ctr">
              <a:lnSpc>
                <a:spcPct val="102000"/>
              </a:lnSpc>
              <a:tabLst>
                <a:tab algn="l" pos="0"/>
              </a:tabLst>
            </a:pPr>
            <a:r>
              <a:rPr b="1" lang="ru-RU" sz="2800" spc="-1" strike="noStrike">
                <a:solidFill>
                  <a:srgbClr val="ffffff"/>
                </a:solidFill>
                <a:latin typeface="Roboto"/>
                <a:ea typeface="Roboto"/>
              </a:rPr>
              <a:t>Тема: Анализ временного ряда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5221080" y="5034600"/>
            <a:ext cx="6554520" cy="522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820" spc="-1" strike="noStrike">
                <a:solidFill>
                  <a:srgbClr val="ffffff"/>
                </a:solidFill>
                <a:latin typeface="Roboto"/>
                <a:ea typeface="Roboto"/>
              </a:rPr>
              <a:t>Елькин Станислав Вячеславович</a:t>
            </a:r>
            <a:endParaRPr b="0" lang="ru-RU" sz="282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5221080" y="5590080"/>
            <a:ext cx="6554520" cy="30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90" spc="-1" strike="noStrike">
                <a:solidFill>
                  <a:srgbClr val="ffffff"/>
                </a:solidFill>
                <a:latin typeface="Roboto"/>
                <a:ea typeface="Roboto"/>
              </a:rPr>
              <a:t> </a:t>
            </a:r>
            <a:r>
              <a:rPr b="0" lang="ru-RU" sz="1490" spc="-1" strike="noStrike">
                <a:solidFill>
                  <a:srgbClr val="ffffff"/>
                </a:solidFill>
                <a:latin typeface="Roboto"/>
                <a:ea typeface="Roboto"/>
              </a:rPr>
              <a:t>Python разработчик</a:t>
            </a:r>
            <a:endParaRPr b="0" lang="ru-RU" sz="1490" spc="-1" strike="noStrike"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5221080" y="5935320"/>
            <a:ext cx="6554520" cy="30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90" spc="-1" strike="noStrike">
                <a:solidFill>
                  <a:srgbClr val="ffffff"/>
                </a:solidFill>
                <a:latin typeface="Roboto"/>
                <a:ea typeface="Roboto"/>
              </a:rPr>
              <a:t> </a:t>
            </a:r>
            <a:r>
              <a:rPr b="0" lang="ru-RU" sz="1490" spc="-1" strike="noStrike">
                <a:solidFill>
                  <a:srgbClr val="ffffff"/>
                </a:solidFill>
                <a:latin typeface="Roboto"/>
                <a:ea typeface="Roboto"/>
              </a:rPr>
              <a:t>Сбер</a:t>
            </a:r>
            <a:endParaRPr b="0" lang="ru-RU" sz="1490" spc="-1" strike="noStrike">
              <a:latin typeface="Arial"/>
            </a:endParaRPr>
          </a:p>
        </p:txBody>
      </p:sp>
      <p:sp>
        <p:nvSpPr>
          <p:cNvPr id="178" name="CustomShape 5"/>
          <p:cNvSpPr/>
          <p:nvPr/>
        </p:nvSpPr>
        <p:spPr>
          <a:xfrm>
            <a:off x="3240000" y="4824000"/>
            <a:ext cx="1871640" cy="194364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3312000" y="4932000"/>
            <a:ext cx="1727640" cy="1727640"/>
          </a:xfrm>
          <a:prstGeom prst="rect">
            <a:avLst/>
          </a:prstGeom>
          <a:ln>
            <a:noFill/>
          </a:ln>
        </p:spPr>
      </p:pic>
      <p:sp>
        <p:nvSpPr>
          <p:cNvPr id="180" name="CustomShape 6"/>
          <p:cNvSpPr/>
          <p:nvPr/>
        </p:nvSpPr>
        <p:spPr>
          <a:xfrm>
            <a:off x="5221080" y="6187320"/>
            <a:ext cx="6554520" cy="30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90" spc="-1" strike="noStrike">
                <a:solidFill>
                  <a:srgbClr val="ffffff"/>
                </a:solidFill>
                <a:latin typeface="Roboto"/>
                <a:ea typeface="Roboto"/>
              </a:rPr>
              <a:t> </a:t>
            </a:r>
            <a:r>
              <a:rPr b="0" lang="ru-RU" sz="1490" spc="-1" strike="noStrike">
                <a:solidFill>
                  <a:srgbClr val="ffffff"/>
                </a:solidFill>
                <a:latin typeface="Roboto"/>
                <a:ea typeface="Roboto"/>
              </a:rPr>
              <a:t>stelz4@yandex.ru</a:t>
            </a:r>
            <a:endParaRPr b="0" lang="ru-RU" sz="14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95;p24" descr="Google Shape;195;p24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12600"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719640" y="351360"/>
            <a:ext cx="10751760" cy="493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-RU" sz="3600" spc="-1" strike="noStrike">
                <a:solidFill>
                  <a:srgbClr val="ffffff"/>
                </a:solidFill>
                <a:latin typeface="Roboto"/>
                <a:ea typeface="Roboto"/>
              </a:rPr>
              <a:t>План защиты</a:t>
            </a:r>
            <a:endParaRPr b="0" lang="ru-RU" sz="3600" spc="-1" strike="noStrike">
              <a:latin typeface="Arial"/>
            </a:endParaRPr>
          </a:p>
        </p:txBody>
      </p:sp>
      <p:grpSp>
        <p:nvGrpSpPr>
          <p:cNvPr id="183" name="Group 2"/>
          <p:cNvGrpSpPr/>
          <p:nvPr/>
        </p:nvGrpSpPr>
        <p:grpSpPr>
          <a:xfrm>
            <a:off x="2665800" y="1667520"/>
            <a:ext cx="6943680" cy="2913480"/>
            <a:chOff x="2665800" y="1667520"/>
            <a:chExt cx="6943680" cy="2913480"/>
          </a:xfrm>
        </p:grpSpPr>
        <p:sp>
          <p:nvSpPr>
            <p:cNvPr id="184" name="CustomShape 3"/>
            <p:cNvSpPr/>
            <p:nvPr/>
          </p:nvSpPr>
          <p:spPr>
            <a:xfrm>
              <a:off x="2665800" y="1762560"/>
              <a:ext cx="6943680" cy="50328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4"/>
            <p:cNvSpPr/>
            <p:nvPr/>
          </p:nvSpPr>
          <p:spPr>
            <a:xfrm>
              <a:off x="2692440" y="1667520"/>
              <a:ext cx="6890040" cy="693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3200" rIns="133200" tIns="133200" bIns="133200" anchor="ctr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ru-RU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Цели проекта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86" name="CustomShape 5"/>
            <p:cNvSpPr/>
            <p:nvPr/>
          </p:nvSpPr>
          <p:spPr>
            <a:xfrm rot="5400000">
              <a:off x="6044040" y="2187720"/>
              <a:ext cx="188280" cy="4086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6"/>
            <p:cNvSpPr/>
            <p:nvPr/>
          </p:nvSpPr>
          <p:spPr>
            <a:xfrm>
              <a:off x="2665800" y="2518560"/>
              <a:ext cx="6943680" cy="50328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7"/>
            <p:cNvSpPr/>
            <p:nvPr/>
          </p:nvSpPr>
          <p:spPr>
            <a:xfrm>
              <a:off x="2692440" y="2471400"/>
              <a:ext cx="6890040" cy="5972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sp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ru-RU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Что планировалось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89" name="CustomShape 8"/>
            <p:cNvSpPr/>
            <p:nvPr/>
          </p:nvSpPr>
          <p:spPr>
            <a:xfrm rot="5400000">
              <a:off x="6044040" y="2944080"/>
              <a:ext cx="188280" cy="4086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9"/>
            <p:cNvSpPr/>
            <p:nvPr/>
          </p:nvSpPr>
          <p:spPr>
            <a:xfrm>
              <a:off x="2700720" y="3274560"/>
              <a:ext cx="6873840" cy="50328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10"/>
            <p:cNvSpPr/>
            <p:nvPr/>
          </p:nvSpPr>
          <p:spPr>
            <a:xfrm>
              <a:off x="2727360" y="3227760"/>
              <a:ext cx="6820560" cy="5972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sp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ru-RU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Используемые технологии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92" name="CustomShape 11"/>
            <p:cNvSpPr/>
            <p:nvPr/>
          </p:nvSpPr>
          <p:spPr>
            <a:xfrm rot="5400000">
              <a:off x="6044040" y="3700080"/>
              <a:ext cx="188280" cy="4086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12"/>
            <p:cNvSpPr/>
            <p:nvPr/>
          </p:nvSpPr>
          <p:spPr>
            <a:xfrm>
              <a:off x="2693520" y="4030920"/>
              <a:ext cx="6888240" cy="50328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13"/>
            <p:cNvSpPr/>
            <p:nvPr/>
          </p:nvSpPr>
          <p:spPr>
            <a:xfrm>
              <a:off x="2720160" y="3983760"/>
              <a:ext cx="6834960" cy="5972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sp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ru-RU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Что получилось</a:t>
              </a:r>
              <a:endParaRPr b="0" lang="ru-RU" sz="2800" spc="-1" strike="noStrike">
                <a:latin typeface="Arial"/>
              </a:endParaRPr>
            </a:p>
          </p:txBody>
        </p:sp>
      </p:grpSp>
      <p:grpSp>
        <p:nvGrpSpPr>
          <p:cNvPr id="195" name="Group 14"/>
          <p:cNvGrpSpPr/>
          <p:nvPr/>
        </p:nvGrpSpPr>
        <p:grpSpPr>
          <a:xfrm>
            <a:off x="2730240" y="4600440"/>
            <a:ext cx="6943680" cy="1544400"/>
            <a:chOff x="2730240" y="4600440"/>
            <a:chExt cx="6943680" cy="1544400"/>
          </a:xfrm>
        </p:grpSpPr>
        <p:sp>
          <p:nvSpPr>
            <p:cNvPr id="196" name="CustomShape 15"/>
            <p:cNvSpPr/>
            <p:nvPr/>
          </p:nvSpPr>
          <p:spPr>
            <a:xfrm>
              <a:off x="2730240" y="4838400"/>
              <a:ext cx="6943680" cy="50328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CustomShape 16"/>
            <p:cNvSpPr/>
            <p:nvPr/>
          </p:nvSpPr>
          <p:spPr>
            <a:xfrm>
              <a:off x="2756880" y="4764600"/>
              <a:ext cx="6890040" cy="650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3200" rIns="133200" tIns="133200" bIns="133200" anchor="ctr">
              <a:sp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ru-RU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Схемы/архитектура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98" name="CustomShape 17"/>
            <p:cNvSpPr/>
            <p:nvPr/>
          </p:nvSpPr>
          <p:spPr>
            <a:xfrm rot="5400000">
              <a:off x="6108840" y="5263920"/>
              <a:ext cx="188280" cy="4086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18"/>
            <p:cNvSpPr/>
            <p:nvPr/>
          </p:nvSpPr>
          <p:spPr>
            <a:xfrm>
              <a:off x="2730240" y="5594760"/>
              <a:ext cx="6943680" cy="50328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19"/>
            <p:cNvSpPr/>
            <p:nvPr/>
          </p:nvSpPr>
          <p:spPr>
            <a:xfrm>
              <a:off x="2756880" y="5547600"/>
              <a:ext cx="6890040" cy="5972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sp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ru-RU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Выводы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201" name="CustomShape 20"/>
            <p:cNvSpPr/>
            <p:nvPr/>
          </p:nvSpPr>
          <p:spPr>
            <a:xfrm rot="5400000">
              <a:off x="6108840" y="4490280"/>
              <a:ext cx="188280" cy="4086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26;p25" descr="Google Shape;226;p25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12600">
            <a:noFill/>
          </a:ln>
        </p:spPr>
      </p:pic>
      <p:sp>
        <p:nvSpPr>
          <p:cNvPr id="203" name="CustomShape 1"/>
          <p:cNvSpPr/>
          <p:nvPr/>
        </p:nvSpPr>
        <p:spPr>
          <a:xfrm>
            <a:off x="719640" y="289800"/>
            <a:ext cx="10752120" cy="61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-RU" sz="4500" spc="-1" strike="noStrike">
                <a:solidFill>
                  <a:srgbClr val="ffffff"/>
                </a:solidFill>
                <a:latin typeface="Roboto"/>
                <a:ea typeface="Roboto"/>
              </a:rPr>
              <a:t>Цели проекта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2340720" y="1712160"/>
            <a:ext cx="7541280" cy="13251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b" blurRad="190500" dir="2700000" dist="37674" kx="0" ky="0" rotWithShape="0" sx="100000" sy="10000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3f3f3f"/>
                </a:solidFill>
                <a:latin typeface="Roboto"/>
                <a:ea typeface="Roboto"/>
              </a:rPr>
              <a:t>Научиться применять познания в DS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2566800" y="1871640"/>
            <a:ext cx="796680" cy="1005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6600" spc="-1" strike="noStrike">
                <a:solidFill>
                  <a:srgbClr val="40cdd0"/>
                </a:solidFill>
                <a:latin typeface="Avenir Roman"/>
                <a:ea typeface="Avenir Roman"/>
              </a:rPr>
              <a:t>1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2340720" y="3304800"/>
            <a:ext cx="7541280" cy="13251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b" blurRad="190500" dir="2700000" dist="37674" kx="0" ky="0" rotWithShape="0" sx="100000" sy="10000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3f3f3f"/>
                </a:solidFill>
                <a:latin typeface="Roboto"/>
                <a:ea typeface="Roboto"/>
              </a:rPr>
              <a:t>Поработать с интересным датасетом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2566800" y="3464280"/>
            <a:ext cx="796680" cy="1005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6600" spc="-1" strike="noStrike">
                <a:solidFill>
                  <a:srgbClr val="40cdd0"/>
                </a:solidFill>
                <a:latin typeface="Avenir Roman"/>
                <a:ea typeface="Avenir Roman"/>
              </a:rPr>
              <a:t>2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208" name="CustomShape 6"/>
          <p:cNvSpPr/>
          <p:nvPr/>
        </p:nvSpPr>
        <p:spPr>
          <a:xfrm>
            <a:off x="2340720" y="5002200"/>
            <a:ext cx="7541280" cy="13251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b" blurRad="190500" dir="2700000" dist="37674" kx="0" ky="0" rotWithShape="0" sx="100000" sy="10000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3f3f3f"/>
                </a:solidFill>
                <a:latin typeface="Roboto"/>
                <a:ea typeface="Roboto"/>
              </a:rPr>
              <a:t>Применить разные подходы в реализации предсказания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09" name="CustomShape 7"/>
          <p:cNvSpPr/>
          <p:nvPr/>
        </p:nvSpPr>
        <p:spPr>
          <a:xfrm>
            <a:off x="2566800" y="5161680"/>
            <a:ext cx="796680" cy="1005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6600" spc="-1" strike="noStrike">
                <a:solidFill>
                  <a:srgbClr val="40cdd0"/>
                </a:solidFill>
                <a:latin typeface="Avenir Roman"/>
                <a:ea typeface="Avenir Roman"/>
              </a:rPr>
              <a:t>3</a:t>
            </a:r>
            <a:endParaRPr b="0" lang="ru-RU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42;p26" descr="Google Shape;242;p26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12600">
            <a:noFill/>
          </a:ln>
        </p:spPr>
      </p:pic>
      <p:sp>
        <p:nvSpPr>
          <p:cNvPr id="211" name="CustomShape 1"/>
          <p:cNvSpPr/>
          <p:nvPr/>
        </p:nvSpPr>
        <p:spPr>
          <a:xfrm>
            <a:off x="719640" y="289800"/>
            <a:ext cx="10752120" cy="61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-RU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планировалось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7553160" y="2431800"/>
            <a:ext cx="2365920" cy="1005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Выделение фигурой/маркером инфы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3600000" y="4678560"/>
            <a:ext cx="2278440" cy="1310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Одна мысль на слайде </a:t>
            </a: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без картинок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6281640" y="4678560"/>
            <a:ext cx="2278440" cy="1614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Использование цифр для опроса</a:t>
            </a: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0-9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15" name="CustomShape 5"/>
          <p:cNvSpPr/>
          <p:nvPr/>
        </p:nvSpPr>
        <p:spPr>
          <a:xfrm>
            <a:off x="3117600" y="1515960"/>
            <a:ext cx="6015960" cy="84132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b" blurRad="190500" dir="2700000" dist="37674" kx="0" ky="0" rotWithShape="0" sx="100000" sy="10000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3f3f3f"/>
                </a:solidFill>
                <a:latin typeface="Roboto"/>
                <a:ea typeface="Roboto"/>
              </a:rPr>
              <a:t>Посмотреть данные: есть ли странности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16" name="CustomShape 6"/>
          <p:cNvSpPr/>
          <p:nvPr/>
        </p:nvSpPr>
        <p:spPr>
          <a:xfrm>
            <a:off x="3323880" y="1576800"/>
            <a:ext cx="796680" cy="762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40cdd0"/>
                </a:solidFill>
                <a:latin typeface="Avenir Roman"/>
                <a:ea typeface="Avenir Roman"/>
              </a:rPr>
              <a:t>1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217" name="CustomShape 7"/>
          <p:cNvSpPr/>
          <p:nvPr/>
        </p:nvSpPr>
        <p:spPr>
          <a:xfrm>
            <a:off x="3117600" y="2489400"/>
            <a:ext cx="6015960" cy="84132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b" blurRad="190500" dir="2700000" dist="37674" kx="0" ky="0" rotWithShape="0" sx="100000" sy="10000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3f3f3f"/>
                </a:solidFill>
                <a:latin typeface="Roboto"/>
                <a:ea typeface="Roboto"/>
              </a:rPr>
              <a:t>Посмотреть на распределение данных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18" name="CustomShape 8"/>
          <p:cNvSpPr/>
          <p:nvPr/>
        </p:nvSpPr>
        <p:spPr>
          <a:xfrm>
            <a:off x="3117600" y="3462840"/>
            <a:ext cx="6015960" cy="84132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b" blurRad="190500" dir="2700000" dist="37674" kx="0" ky="0" rotWithShape="0" sx="100000" sy="10000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3f3f3f"/>
                </a:solidFill>
                <a:latin typeface="Roboto"/>
                <a:ea typeface="Roboto"/>
              </a:rPr>
              <a:t>Посмотреть, что такое временная ряды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19" name="CustomShape 9"/>
          <p:cNvSpPr/>
          <p:nvPr/>
        </p:nvSpPr>
        <p:spPr>
          <a:xfrm>
            <a:off x="3117600" y="4435920"/>
            <a:ext cx="6015960" cy="84132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b" blurRad="190500" dir="2700000" dist="37674" kx="0" ky="0" rotWithShape="0" sx="100000" sy="10000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3f3f3f"/>
                </a:solidFill>
                <a:latin typeface="Roboto"/>
                <a:ea typeface="Roboto"/>
              </a:rPr>
              <a:t>Применить средства для анализа временных рядов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20" name="CustomShape 10"/>
          <p:cNvSpPr/>
          <p:nvPr/>
        </p:nvSpPr>
        <p:spPr>
          <a:xfrm>
            <a:off x="3117600" y="5409360"/>
            <a:ext cx="6015960" cy="84132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b" blurRad="190500" dir="2700000" dist="37674" kx="0" ky="0" rotWithShape="0" sx="100000" sy="10000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3f3f3f"/>
                </a:solidFill>
                <a:latin typeface="Roboto"/>
                <a:ea typeface="Roboto"/>
              </a:rPr>
              <a:t>Улучшить результат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21" name="CustomShape 11"/>
          <p:cNvSpPr/>
          <p:nvPr/>
        </p:nvSpPr>
        <p:spPr>
          <a:xfrm>
            <a:off x="3323880" y="2552760"/>
            <a:ext cx="796680" cy="762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40cdd0"/>
                </a:solidFill>
                <a:latin typeface="Avenir Roman"/>
                <a:ea typeface="Avenir Roman"/>
              </a:rPr>
              <a:t>2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222" name="CustomShape 12"/>
          <p:cNvSpPr/>
          <p:nvPr/>
        </p:nvSpPr>
        <p:spPr>
          <a:xfrm>
            <a:off x="3323880" y="3508920"/>
            <a:ext cx="796680" cy="762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40cdd0"/>
                </a:solidFill>
                <a:latin typeface="Avenir Roman"/>
                <a:ea typeface="Avenir Roman"/>
              </a:rPr>
              <a:t>3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223" name="CustomShape 13"/>
          <p:cNvSpPr/>
          <p:nvPr/>
        </p:nvSpPr>
        <p:spPr>
          <a:xfrm>
            <a:off x="3323880" y="4489560"/>
            <a:ext cx="796680" cy="762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40cdd0"/>
                </a:solidFill>
                <a:latin typeface="Avenir Roman"/>
                <a:ea typeface="Avenir Roman"/>
              </a:rPr>
              <a:t>4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224" name="CustomShape 14"/>
          <p:cNvSpPr/>
          <p:nvPr/>
        </p:nvSpPr>
        <p:spPr>
          <a:xfrm>
            <a:off x="3323880" y="5449320"/>
            <a:ext cx="796680" cy="762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40cdd0"/>
                </a:solidFill>
                <a:latin typeface="Avenir Roman"/>
                <a:ea typeface="Avenir Roman"/>
              </a:rPr>
              <a:t>5</a:t>
            </a:r>
            <a:endParaRPr b="0" lang="ru-RU" sz="5000" spc="-1" strike="noStrike">
              <a:latin typeface="Arial"/>
            </a:endParaRPr>
          </a:p>
        </p:txBody>
      </p:sp>
      <p:pic>
        <p:nvPicPr>
          <p:cNvPr id="225" name="Google Shape;262;p26" descr="Google Shape;262;p26"/>
          <p:cNvPicPr/>
          <p:nvPr/>
        </p:nvPicPr>
        <p:blipFill>
          <a:blip r:embed="rId2"/>
          <a:stretch/>
        </p:blipFill>
        <p:spPr>
          <a:xfrm rot="2422200">
            <a:off x="10199880" y="4633920"/>
            <a:ext cx="1892880" cy="18928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68;p27" descr="Google Shape;268;p27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12600">
            <a:noFill/>
          </a:ln>
        </p:spPr>
      </p:pic>
      <p:sp>
        <p:nvSpPr>
          <p:cNvPr id="227" name="CustomShape 1"/>
          <p:cNvSpPr/>
          <p:nvPr/>
        </p:nvSpPr>
        <p:spPr>
          <a:xfrm>
            <a:off x="719640" y="289800"/>
            <a:ext cx="10751760" cy="61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-RU" sz="4500" spc="-1" strike="noStrike">
                <a:solidFill>
                  <a:srgbClr val="ffffff"/>
                </a:solidFill>
                <a:latin typeface="Roboto"/>
                <a:ea typeface="Roboto"/>
              </a:rPr>
              <a:t>Используемые технологии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7553160" y="2431800"/>
            <a:ext cx="2365920" cy="1005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Выделение фигурой/маркером инфы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3600000" y="4678560"/>
            <a:ext cx="2278440" cy="1310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Одна мысль на слайде </a:t>
            </a: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без картинок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6281640" y="4678560"/>
            <a:ext cx="2278440" cy="1614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Использование цифр для опроса</a:t>
            </a: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0-9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31" name="CustomShape 5"/>
          <p:cNvSpPr/>
          <p:nvPr/>
        </p:nvSpPr>
        <p:spPr>
          <a:xfrm>
            <a:off x="3117600" y="1515960"/>
            <a:ext cx="6015960" cy="8409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b" blurRad="190500" dir="2700000" dist="37674" kx="0" ky="0" rotWithShape="0" sx="100000" sy="10000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3f3f3f"/>
                </a:solidFill>
                <a:latin typeface="Roboto"/>
                <a:ea typeface="Roboto"/>
              </a:rPr>
              <a:t>Python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32" name="CustomShape 6"/>
          <p:cNvSpPr/>
          <p:nvPr/>
        </p:nvSpPr>
        <p:spPr>
          <a:xfrm>
            <a:off x="3323880" y="1576800"/>
            <a:ext cx="796680" cy="762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40cdd0"/>
                </a:solidFill>
                <a:latin typeface="Avenir Roman"/>
                <a:ea typeface="Avenir Roman"/>
              </a:rPr>
              <a:t>1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233" name="CustomShape 7"/>
          <p:cNvSpPr/>
          <p:nvPr/>
        </p:nvSpPr>
        <p:spPr>
          <a:xfrm>
            <a:off x="3117600" y="2489400"/>
            <a:ext cx="6015960" cy="8409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b" blurRad="190500" dir="2700000" dist="37674" kx="0" ky="0" rotWithShape="0" sx="100000" sy="10000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3f3f3f"/>
                </a:solidFill>
                <a:latin typeface="Roboto"/>
                <a:ea typeface="Roboto"/>
              </a:rPr>
              <a:t>Jupiter notebook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34" name="CustomShape 8"/>
          <p:cNvSpPr/>
          <p:nvPr/>
        </p:nvSpPr>
        <p:spPr>
          <a:xfrm>
            <a:off x="3117600" y="3462840"/>
            <a:ext cx="6015960" cy="8409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b" blurRad="190500" dir="2700000" dist="37674" kx="0" ky="0" rotWithShape="0" sx="100000" sy="10000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3f3f3f"/>
                </a:solidFill>
                <a:latin typeface="Roboto"/>
                <a:ea typeface="Roboto"/>
              </a:rPr>
              <a:t>Pandas, numpy, matplotlib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35" name="CustomShape 9"/>
          <p:cNvSpPr/>
          <p:nvPr/>
        </p:nvSpPr>
        <p:spPr>
          <a:xfrm>
            <a:off x="3117600" y="4435920"/>
            <a:ext cx="6015960" cy="8409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b" blurRad="190500" dir="2700000" dist="37674" kx="0" ky="0" rotWithShape="0" sx="100000" sy="10000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3f3f3f"/>
                </a:solidFill>
                <a:latin typeface="Roboto"/>
                <a:ea typeface="Roboto"/>
              </a:rPr>
              <a:t>sklearn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36" name="CustomShape 10"/>
          <p:cNvSpPr/>
          <p:nvPr/>
        </p:nvSpPr>
        <p:spPr>
          <a:xfrm>
            <a:off x="3117600" y="5409360"/>
            <a:ext cx="6015960" cy="8409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b" blurRad="190500" dir="2700000" dist="37674" kx="0" ky="0" rotWithShape="0" sx="100000" sy="10000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3f3f3f"/>
                </a:solidFill>
                <a:latin typeface="Roboto"/>
                <a:ea typeface="Roboto"/>
              </a:rPr>
              <a:t>XGboost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37" name="CustomShape 11"/>
          <p:cNvSpPr/>
          <p:nvPr/>
        </p:nvSpPr>
        <p:spPr>
          <a:xfrm>
            <a:off x="3323880" y="2553120"/>
            <a:ext cx="796680" cy="762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40cdd0"/>
                </a:solidFill>
                <a:latin typeface="Avenir Roman"/>
                <a:ea typeface="Avenir Roman"/>
              </a:rPr>
              <a:t>2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238" name="CustomShape 12"/>
          <p:cNvSpPr/>
          <p:nvPr/>
        </p:nvSpPr>
        <p:spPr>
          <a:xfrm>
            <a:off x="3323880" y="3508920"/>
            <a:ext cx="796680" cy="762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40cdd0"/>
                </a:solidFill>
                <a:latin typeface="Avenir Roman"/>
                <a:ea typeface="Avenir Roman"/>
              </a:rPr>
              <a:t>3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239" name="CustomShape 13"/>
          <p:cNvSpPr/>
          <p:nvPr/>
        </p:nvSpPr>
        <p:spPr>
          <a:xfrm>
            <a:off x="3323880" y="4489560"/>
            <a:ext cx="796680" cy="762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40cdd0"/>
                </a:solidFill>
                <a:latin typeface="Avenir Roman"/>
                <a:ea typeface="Avenir Roman"/>
              </a:rPr>
              <a:t>4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240" name="CustomShape 14"/>
          <p:cNvSpPr/>
          <p:nvPr/>
        </p:nvSpPr>
        <p:spPr>
          <a:xfrm>
            <a:off x="3323880" y="5449320"/>
            <a:ext cx="796680" cy="762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40cdd0"/>
                </a:solidFill>
                <a:latin typeface="Avenir Roman"/>
                <a:ea typeface="Avenir Roman"/>
              </a:rPr>
              <a:t>5</a:t>
            </a:r>
            <a:endParaRPr b="0" lang="ru-RU" sz="5000" spc="-1" strike="noStrike">
              <a:latin typeface="Arial"/>
            </a:endParaRPr>
          </a:p>
        </p:txBody>
      </p:sp>
      <p:pic>
        <p:nvPicPr>
          <p:cNvPr id="241" name="Google Shape;288;p27" descr="Google Shape;288;p27"/>
          <p:cNvPicPr/>
          <p:nvPr/>
        </p:nvPicPr>
        <p:blipFill>
          <a:blip r:embed="rId2"/>
          <a:stretch/>
        </p:blipFill>
        <p:spPr>
          <a:xfrm rot="2422200">
            <a:off x="10199880" y="4633920"/>
            <a:ext cx="1892880" cy="18928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94;p28" descr="Google Shape;294;p28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12600"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719640" y="289800"/>
            <a:ext cx="10751760" cy="61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-RU" sz="4500" spc="-1" strike="noStrike">
                <a:solidFill>
                  <a:srgbClr val="ffffff"/>
                </a:solidFill>
                <a:latin typeface="Roboto"/>
                <a:ea typeface="Roboto"/>
              </a:rPr>
              <a:t>Ход работы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648240" y="1378080"/>
            <a:ext cx="10325520" cy="639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3000" spc="-1" strike="noStrike">
                <a:solidFill>
                  <a:srgbClr val="1d1c1d"/>
                </a:solidFill>
                <a:latin typeface="Roboto"/>
                <a:ea typeface="Roboto"/>
              </a:rPr>
              <a:t>Описание данных</a:t>
            </a:r>
            <a:endParaRPr b="0" lang="ru-RU" sz="3000" spc="-1" strike="noStrike">
              <a:latin typeface="Arial"/>
            </a:endParaRPr>
          </a:p>
        </p:txBody>
      </p:sp>
      <p:grpSp>
        <p:nvGrpSpPr>
          <p:cNvPr id="245" name="Group 3"/>
          <p:cNvGrpSpPr/>
          <p:nvPr/>
        </p:nvGrpSpPr>
        <p:grpSpPr>
          <a:xfrm>
            <a:off x="2137320" y="2454120"/>
            <a:ext cx="2793240" cy="3305520"/>
            <a:chOff x="2137320" y="2454120"/>
            <a:chExt cx="2793240" cy="3305520"/>
          </a:xfrm>
        </p:grpSpPr>
        <p:pic>
          <p:nvPicPr>
            <p:cNvPr id="246" name="Снимок экрана 2021-05-20 в 16.08.14.png" descr="Снимок экрана 2021-05-20 в 16.08.14.png"/>
            <p:cNvPicPr/>
            <p:nvPr/>
          </p:nvPicPr>
          <p:blipFill>
            <a:blip r:embed="rId2"/>
            <a:srcRect l="3647" t="0" r="3647" b="0"/>
            <a:stretch/>
          </p:blipFill>
          <p:spPr>
            <a:xfrm>
              <a:off x="2137320" y="2454120"/>
              <a:ext cx="2793240" cy="287964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47" name="CustomShape 4"/>
            <p:cNvSpPr/>
            <p:nvPr/>
          </p:nvSpPr>
          <p:spPr>
            <a:xfrm>
              <a:off x="2137320" y="5410440"/>
              <a:ext cx="2793240" cy="3492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Видно, что магазинов 10</a:t>
              </a:r>
              <a:endParaRPr b="0" lang="ru-RU" sz="1400" spc="-1" strike="noStrike">
                <a:latin typeface="Arial"/>
              </a:endParaRPr>
            </a:p>
          </p:txBody>
        </p:sp>
      </p:grpSp>
      <p:grpSp>
        <p:nvGrpSpPr>
          <p:cNvPr id="248" name="Group 5"/>
          <p:cNvGrpSpPr/>
          <p:nvPr/>
        </p:nvGrpSpPr>
        <p:grpSpPr>
          <a:xfrm>
            <a:off x="6982200" y="2962080"/>
            <a:ext cx="2793240" cy="1695240"/>
            <a:chOff x="6982200" y="2962080"/>
            <a:chExt cx="2793240" cy="1695240"/>
          </a:xfrm>
        </p:grpSpPr>
        <p:pic>
          <p:nvPicPr>
            <p:cNvPr id="249" name="Снимок экрана 2021-05-20 в 16.10.11.png" descr="Снимок экрана 2021-05-20 в 16.10.11.png"/>
            <p:cNvPicPr/>
            <p:nvPr/>
          </p:nvPicPr>
          <p:blipFill>
            <a:blip r:embed="rId3"/>
            <a:srcRect l="12059" t="0" r="12059" b="0"/>
            <a:stretch/>
          </p:blipFill>
          <p:spPr>
            <a:xfrm>
              <a:off x="6982200" y="2962080"/>
              <a:ext cx="2793240" cy="12693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50" name="CustomShape 6"/>
            <p:cNvSpPr/>
            <p:nvPr/>
          </p:nvSpPr>
          <p:spPr>
            <a:xfrm>
              <a:off x="6982200" y="4308120"/>
              <a:ext cx="2793240" cy="3492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Данные чистые</a:t>
              </a:r>
              <a:endParaRPr b="0" lang="ru-RU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719640" y="362520"/>
            <a:ext cx="10752840" cy="54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2" name="Group 2"/>
          <p:cNvGrpSpPr/>
          <p:nvPr/>
        </p:nvGrpSpPr>
        <p:grpSpPr>
          <a:xfrm>
            <a:off x="1932480" y="1217520"/>
            <a:ext cx="6967080" cy="5749920"/>
            <a:chOff x="1932480" y="1217520"/>
            <a:chExt cx="6967080" cy="5749920"/>
          </a:xfrm>
        </p:grpSpPr>
        <p:pic>
          <p:nvPicPr>
            <p:cNvPr id="253" name="Снимок экрана 2021-05-20 в 16.12.20.png" descr="Снимок экрана 2021-05-20 в 16.12.20.png"/>
            <p:cNvPicPr/>
            <p:nvPr/>
          </p:nvPicPr>
          <p:blipFill>
            <a:blip r:embed="rId1"/>
            <a:srcRect l="4319" t="0" r="4319" b="0"/>
            <a:stretch/>
          </p:blipFill>
          <p:spPr>
            <a:xfrm>
              <a:off x="1932480" y="1217520"/>
              <a:ext cx="6967080" cy="512064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54" name="CustomShape 3"/>
            <p:cNvSpPr/>
            <p:nvPr/>
          </p:nvSpPr>
          <p:spPr>
            <a:xfrm>
              <a:off x="1932480" y="6415200"/>
              <a:ext cx="6967080" cy="5522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Посмотрели распределение данных - видим подозрительный 0</a:t>
              </a:r>
              <a:endParaRPr b="0" lang="ru-RU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2021-06-17T20:00:45Z</dcterms:modified>
  <cp:revision>7</cp:revision>
  <dc:subject/>
  <dc:title/>
</cp:coreProperties>
</file>